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65" r:id="rId5"/>
    <p:sldId id="266" r:id="rId6"/>
    <p:sldId id="270" r:id="rId7"/>
    <p:sldId id="273" r:id="rId8"/>
    <p:sldId id="274" r:id="rId9"/>
    <p:sldId id="269" r:id="rId10"/>
    <p:sldId id="271" r:id="rId11"/>
    <p:sldId id="27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72" y="3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gif"/><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6581" y="577735"/>
            <a:ext cx="8915399" cy="2262781"/>
          </a:xfrm>
        </p:spPr>
        <p:txBody>
          <a:bodyPr/>
          <a:lstStyle/>
          <a:p>
            <a:r>
              <a:rPr lang="en-US" b="1" dirty="0">
                <a:latin typeface="Times New Roman" panose="02020603050405020304" pitchFamily="18" charset="0"/>
                <a:ea typeface="Times New Roman" panose="02020603050405020304" pitchFamily="18" charset="0"/>
                <a:cs typeface="Times New Roman" panose="02020603050405020304" pitchFamily="18" charset="0"/>
              </a:rPr>
              <a:t>School Counseling Program</a:t>
            </a:r>
            <a:r>
              <a:rPr lang="en-US" dirty="0">
                <a:latin typeface="Calibri" panose="020F0502020204030204" pitchFamily="34" charset="0"/>
                <a:ea typeface="Calibri" panose="020F0502020204030204" pitchFamily="34" charset="0"/>
                <a:cs typeface="Times New Roman" panose="02020603050405020304" pitchFamily="18" charset="0"/>
              </a:rPr>
              <a:t/>
            </a:r>
            <a:br>
              <a:rPr lang="en-US"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p:cNvSpPr>
            <a:spLocks noGrp="1"/>
          </p:cNvSpPr>
          <p:nvPr>
            <p:ph type="subTitle" idx="1"/>
          </p:nvPr>
        </p:nvSpPr>
        <p:spPr>
          <a:xfrm>
            <a:off x="2306581" y="2840516"/>
            <a:ext cx="8915399" cy="2080621"/>
          </a:xfrm>
        </p:spPr>
        <p:txBody>
          <a:bodyPr>
            <a:normAutofit/>
          </a:bodyPr>
          <a:lstStyle/>
          <a:p>
            <a:pPr algn="ctr"/>
            <a:r>
              <a:rPr lang="en-US" dirty="0" smtClean="0"/>
              <a:t>Presented by: Teresa Barksdale</a:t>
            </a:r>
          </a:p>
          <a:p>
            <a:pPr algn="ctr"/>
            <a:r>
              <a:rPr lang="en-US" dirty="0" smtClean="0"/>
              <a:t>September 2020</a:t>
            </a:r>
            <a:endParaRPr lang="en-US" dirty="0"/>
          </a:p>
        </p:txBody>
      </p:sp>
      <p:pic>
        <p:nvPicPr>
          <p:cNvPr id="5" name="Picture 4" descr="School Counselor Blog: How are SCHOOL COUNSELORS like LEGO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9917" y="4415270"/>
            <a:ext cx="3810000" cy="2266950"/>
          </a:xfrm>
          <a:prstGeom prst="rect">
            <a:avLst/>
          </a:prstGeom>
        </p:spPr>
      </p:pic>
    </p:spTree>
    <p:extLst>
      <p:ext uri="{BB962C8B-B14F-4D97-AF65-F5344CB8AC3E}">
        <p14:creationId xmlns:p14="http://schemas.microsoft.com/office/powerpoint/2010/main" val="982464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Individual Groups </a:t>
            </a:r>
            <a:r>
              <a:rPr lang="en-US"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as needed</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solidFill>
            </a:endParaRPr>
          </a:p>
        </p:txBody>
      </p:sp>
      <p:sp>
        <p:nvSpPr>
          <p:cNvPr id="3" name="Content Placeholder 2"/>
          <p:cNvSpPr>
            <a:spLocks noGrp="1"/>
          </p:cNvSpPr>
          <p:nvPr>
            <p:ph idx="1"/>
          </p:nvPr>
        </p:nvSpPr>
        <p:spPr/>
        <p:txBody>
          <a:bodyPr/>
          <a:lstStyle/>
          <a:p>
            <a:pPr marL="0">
              <a:lnSpc>
                <a:spcPct val="107000"/>
              </a:lnSpc>
              <a:spcBef>
                <a:spcPts val="0"/>
              </a:spcBef>
              <a:buFont typeface="Wingdings" panose="05000000000000000000" pitchFamily="2" charset="2"/>
              <a:buChar char="§"/>
            </a:pPr>
            <a:r>
              <a:rPr lang="en-US" sz="2800" b="1" dirty="0">
                <a:latin typeface="Times New Roman" panose="02020603050405020304" pitchFamily="18" charset="0"/>
                <a:ea typeface="Calibri" panose="020F0502020204030204" pitchFamily="34" charset="0"/>
                <a:cs typeface="Times New Roman" panose="02020603050405020304" pitchFamily="18" charset="0"/>
              </a:rPr>
              <a:t>Activities includes but not limited to:</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Symbol" panose="05050102010706020507" pitchFamily="18" charset="2"/>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Grief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Symbol" panose="05050102010706020507" pitchFamily="18" charset="2"/>
              <a:buChar char=""/>
              <a:tabLst>
                <a:tab pos="2971800" algn="ctr"/>
              </a:tabLst>
            </a:pPr>
            <a:r>
              <a:rPr lang="en-US" sz="1800" dirty="0">
                <a:latin typeface="Times New Roman" panose="02020603050405020304" pitchFamily="18" charset="0"/>
                <a:ea typeface="Calibri" panose="020F0502020204030204" pitchFamily="34" charset="0"/>
                <a:cs typeface="Times New Roman" panose="02020603050405020304" pitchFamily="18" charset="0"/>
              </a:rPr>
              <a:t>Worries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Symbol" panose="05050102010706020507" pitchFamily="18" charset="2"/>
              <a:buChar char=""/>
              <a:tabLst>
                <a:tab pos="2971800" algn="ctr"/>
              </a:tabLst>
            </a:pPr>
            <a:r>
              <a:rPr lang="en-US" sz="1800" dirty="0">
                <a:latin typeface="Times New Roman" panose="02020603050405020304" pitchFamily="18" charset="0"/>
                <a:ea typeface="Calibri" panose="020F0502020204030204" pitchFamily="34" charset="0"/>
                <a:cs typeface="Times New Roman" panose="02020603050405020304" pitchFamily="18" charset="0"/>
              </a:rPr>
              <a:t>Calming techniques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Symbol" panose="05050102010706020507" pitchFamily="18" charset="2"/>
              <a:buChar char=""/>
              <a:tabLst>
                <a:tab pos="2971800" algn="ctr"/>
              </a:tabLst>
            </a:pPr>
            <a:r>
              <a:rPr lang="en-US" sz="1800" dirty="0">
                <a:latin typeface="Times New Roman" panose="02020603050405020304" pitchFamily="18" charset="0"/>
                <a:ea typeface="Calibri" panose="020F0502020204030204" pitchFamily="34" charset="0"/>
                <a:cs typeface="Times New Roman" panose="02020603050405020304" pitchFamily="18" charset="0"/>
              </a:rPr>
              <a:t>Family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Symbol" panose="05050102010706020507" pitchFamily="18" charset="2"/>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Managing Anger</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Symbol" panose="05050102010706020507" pitchFamily="18" charset="2"/>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Feelings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800"/>
              </a:spcAft>
              <a:buFont typeface="Symbol" panose="05050102010706020507" pitchFamily="18" charset="2"/>
              <a:buChar char=""/>
            </a:pPr>
            <a:r>
              <a:rPr lang="en-US" sz="1800" dirty="0">
                <a:latin typeface="Times New Roman" panose="02020603050405020304" pitchFamily="18" charset="0"/>
                <a:ea typeface="Calibri" panose="020F0502020204030204" pitchFamily="34" charset="0"/>
                <a:cs typeface="Times New Roman" panose="02020603050405020304" pitchFamily="18" charset="0"/>
              </a:rPr>
              <a:t>Coping </a:t>
            </a:r>
            <a:r>
              <a:rPr lang="en-US" sz="1800" dirty="0" smtClean="0">
                <a:latin typeface="Times New Roman" panose="02020603050405020304" pitchFamily="18" charset="0"/>
                <a:ea typeface="Calibri" panose="020F0502020204030204" pitchFamily="34" charset="0"/>
                <a:cs typeface="Times New Roman" panose="02020603050405020304" pitchFamily="18" charset="0"/>
              </a:rPr>
              <a:t>skills</a:t>
            </a:r>
          </a:p>
          <a:p>
            <a:pPr lvl="1">
              <a:lnSpc>
                <a:spcPct val="107000"/>
              </a:lnSpc>
              <a:spcBef>
                <a:spcPts val="0"/>
              </a:spcBef>
              <a:spcAft>
                <a:spcPts val="800"/>
              </a:spcAft>
              <a:buFont typeface="Symbol" panose="05050102010706020507" pitchFamily="18" charset="2"/>
              <a:buChar char=""/>
            </a:pPr>
            <a:r>
              <a:rPr lang="en-US" sz="1800" dirty="0" smtClean="0">
                <a:latin typeface="Times New Roman" panose="02020603050405020304" pitchFamily="18" charset="0"/>
                <a:ea typeface="Calibri" panose="020F0502020204030204" pitchFamily="34" charset="0"/>
                <a:cs typeface="Times New Roman" panose="02020603050405020304" pitchFamily="18" charset="0"/>
              </a:rPr>
              <a:t>Behavior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34942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Content Placeholder 4"/>
          <p:cNvSpPr>
            <a:spLocks noGrp="1"/>
          </p:cNvSpPr>
          <p:nvPr>
            <p:ph idx="1"/>
          </p:nvPr>
        </p:nvSpPr>
        <p:spPr/>
        <p:txBody>
          <a:bodyPr/>
          <a:lstStyle/>
          <a:p>
            <a:r>
              <a:rPr lang="en-US" dirty="0" smtClean="0"/>
              <a:t>If you have any questions please let me know. </a:t>
            </a:r>
            <a:endParaRPr lang="en-US" dirty="0"/>
          </a:p>
        </p:txBody>
      </p:sp>
      <p:pic>
        <p:nvPicPr>
          <p:cNvPr id="3" name="Picture 2" descr="Question mark 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5581" y="2601883"/>
            <a:ext cx="2752899" cy="3142211"/>
          </a:xfrm>
          <a:prstGeom prst="rect">
            <a:avLst/>
          </a:prstGeom>
        </p:spPr>
      </p:pic>
    </p:spTree>
    <p:extLst>
      <p:ext uri="{BB962C8B-B14F-4D97-AF65-F5344CB8AC3E}">
        <p14:creationId xmlns:p14="http://schemas.microsoft.com/office/powerpoint/2010/main" val="2332463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3686" y="1424579"/>
            <a:ext cx="7707086" cy="3416320"/>
          </a:xfrm>
          <a:prstGeom prst="rect">
            <a:avLst/>
          </a:prstGeom>
        </p:spPr>
        <p:txBody>
          <a:bodyPr wrap="square">
            <a:spAutoFit/>
          </a:bodyPr>
          <a:lstStyle/>
          <a:p>
            <a:r>
              <a:rPr lang="en-US" sz="3600" dirty="0">
                <a:latin typeface="Times New Roman" panose="02020603050405020304" pitchFamily="18" charset="0"/>
                <a:ea typeface="Times New Roman" panose="02020603050405020304" pitchFamily="18" charset="0"/>
                <a:cs typeface="Times New Roman" panose="02020603050405020304" pitchFamily="18" charset="0"/>
              </a:rPr>
              <a:t>A school counseling program reaches EVERY student and focuses on the knowledge, skills, and attitudes needed for an individual's successful academic achievement, career development, and personal &amp; social growth.</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354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9827" y="400571"/>
            <a:ext cx="9253991" cy="5262979"/>
          </a:xfrm>
          <a:prstGeom prst="rect">
            <a:avLst/>
          </a:prstGeom>
        </p:spPr>
        <p:txBody>
          <a:bodyPr wrap="square">
            <a:spAutoFit/>
          </a:bodyPr>
          <a:lstStyle/>
          <a:p>
            <a:pPr algn="ctr"/>
            <a:r>
              <a:rPr lang="en-US" sz="3600" dirty="0">
                <a:latin typeface="Times New Roman" panose="02020603050405020304" pitchFamily="18" charset="0"/>
                <a:ea typeface="Times New Roman" panose="02020603050405020304" pitchFamily="18" charset="0"/>
              </a:rPr>
              <a:t>A counselor's time is spent maximizing the benefits of a program that serves ALL </a:t>
            </a:r>
            <a:r>
              <a:rPr lang="en-US" sz="3600" dirty="0" smtClean="0">
                <a:latin typeface="Times New Roman" panose="02020603050405020304" pitchFamily="18" charset="0"/>
                <a:ea typeface="Times New Roman" panose="02020603050405020304" pitchFamily="18" charset="0"/>
              </a:rPr>
              <a:t>students.</a:t>
            </a:r>
          </a:p>
          <a:p>
            <a:pPr algn="ctr"/>
            <a:r>
              <a:rPr lang="en-US" sz="3600" dirty="0" smtClean="0">
                <a:latin typeface="Times New Roman" panose="02020603050405020304" pitchFamily="18" charset="0"/>
                <a:ea typeface="Times New Roman" panose="02020603050405020304" pitchFamily="18" charset="0"/>
              </a:rPr>
              <a:t>As of today we have: </a:t>
            </a:r>
            <a:endParaRPr lang="en-US" sz="3600" dirty="0" smtClean="0">
              <a:latin typeface="Times New Roman" panose="02020603050405020304" pitchFamily="18" charset="0"/>
            </a:endParaRPr>
          </a:p>
          <a:p>
            <a:pPr algn="ctr"/>
            <a:r>
              <a:rPr lang="en-US" sz="2800" dirty="0" smtClean="0">
                <a:latin typeface="Times New Roman" panose="02020603050405020304" pitchFamily="18" charset="0"/>
              </a:rPr>
              <a:t>3</a:t>
            </a:r>
            <a:r>
              <a:rPr lang="en-US" sz="2800" baseline="30000" dirty="0" smtClean="0">
                <a:latin typeface="Times New Roman" panose="02020603050405020304" pitchFamily="18" charset="0"/>
              </a:rPr>
              <a:t>rd</a:t>
            </a:r>
            <a:r>
              <a:rPr lang="en-US" sz="2800" dirty="0" smtClean="0">
                <a:latin typeface="Times New Roman" panose="02020603050405020304" pitchFamily="18" charset="0"/>
              </a:rPr>
              <a:t> </a:t>
            </a:r>
            <a:r>
              <a:rPr lang="en-US" sz="2800" dirty="0">
                <a:latin typeface="Times New Roman" panose="02020603050405020304" pitchFamily="18" charset="0"/>
              </a:rPr>
              <a:t>grade </a:t>
            </a:r>
            <a:r>
              <a:rPr lang="en-US" sz="2800" dirty="0" smtClean="0">
                <a:latin typeface="Times New Roman" panose="02020603050405020304" pitchFamily="18" charset="0"/>
              </a:rPr>
              <a:t>236</a:t>
            </a:r>
            <a:endParaRPr lang="en-US" sz="2800" dirty="0">
              <a:latin typeface="Times New Roman" panose="02020603050405020304" pitchFamily="18" charset="0"/>
            </a:endParaRPr>
          </a:p>
          <a:p>
            <a:pPr algn="ctr"/>
            <a:r>
              <a:rPr lang="en-US" sz="2800" dirty="0">
                <a:latin typeface="Times New Roman" panose="02020603050405020304" pitchFamily="18" charset="0"/>
              </a:rPr>
              <a:t>4</a:t>
            </a:r>
            <a:r>
              <a:rPr lang="en-US" sz="2800" baseline="30000" dirty="0">
                <a:latin typeface="Times New Roman" panose="02020603050405020304" pitchFamily="18" charset="0"/>
              </a:rPr>
              <a:t>th</a:t>
            </a:r>
            <a:r>
              <a:rPr lang="en-US" sz="2800" dirty="0">
                <a:latin typeface="Times New Roman" panose="02020603050405020304" pitchFamily="18" charset="0"/>
              </a:rPr>
              <a:t> grade </a:t>
            </a:r>
            <a:r>
              <a:rPr lang="en-US" sz="2800" dirty="0" smtClean="0">
                <a:latin typeface="Times New Roman" panose="02020603050405020304" pitchFamily="18" charset="0"/>
              </a:rPr>
              <a:t>245 </a:t>
            </a:r>
          </a:p>
          <a:p>
            <a:pPr algn="ctr"/>
            <a:endParaRPr lang="en-US" sz="2800" dirty="0">
              <a:latin typeface="Times New Roman" panose="02020603050405020304" pitchFamily="18" charset="0"/>
            </a:endParaRPr>
          </a:p>
          <a:p>
            <a:pPr algn="ctr"/>
            <a:r>
              <a:rPr lang="en-US" sz="3600" dirty="0" smtClean="0">
                <a:latin typeface="Times New Roman" panose="02020603050405020304" pitchFamily="18" charset="0"/>
              </a:rPr>
              <a:t>Williams Avenue has a total of </a:t>
            </a:r>
            <a:r>
              <a:rPr lang="en-US" sz="3600" b="1" dirty="0" smtClean="0">
                <a:latin typeface="Times New Roman" panose="02020603050405020304" pitchFamily="18" charset="0"/>
              </a:rPr>
              <a:t>481</a:t>
            </a:r>
            <a:r>
              <a:rPr lang="en-US" sz="3600" dirty="0" smtClean="0">
                <a:latin typeface="Times New Roman" panose="02020603050405020304" pitchFamily="18" charset="0"/>
              </a:rPr>
              <a:t> students. </a:t>
            </a:r>
          </a:p>
          <a:p>
            <a:pPr algn="ctr"/>
            <a:r>
              <a:rPr lang="en-US" sz="3600" dirty="0" smtClean="0">
                <a:latin typeface="Times New Roman" panose="02020603050405020304" pitchFamily="18" charset="0"/>
              </a:rPr>
              <a:t>Of these students we have </a:t>
            </a:r>
            <a:r>
              <a:rPr lang="en-US" sz="3600" b="1" dirty="0" smtClean="0">
                <a:latin typeface="Times New Roman" panose="02020603050405020304" pitchFamily="18" charset="0"/>
              </a:rPr>
              <a:t>95</a:t>
            </a:r>
            <a:r>
              <a:rPr lang="en-US" sz="3600" dirty="0" smtClean="0">
                <a:latin typeface="Times New Roman" panose="02020603050405020304" pitchFamily="18" charset="0"/>
              </a:rPr>
              <a:t> that are </a:t>
            </a:r>
          </a:p>
          <a:p>
            <a:pPr algn="ctr"/>
            <a:r>
              <a:rPr lang="en-US" sz="3600" dirty="0" smtClean="0">
                <a:latin typeface="Times New Roman" panose="02020603050405020304" pitchFamily="18" charset="0"/>
              </a:rPr>
              <a:t>virtual learners. </a:t>
            </a:r>
          </a:p>
          <a:p>
            <a:pPr algn="ctr"/>
            <a:endParaRPr lang="en-US" sz="3600" dirty="0"/>
          </a:p>
        </p:txBody>
      </p:sp>
      <p:pic>
        <p:nvPicPr>
          <p:cNvPr id="3" name="Picture 2" descr="Teaching in the Primary Grades: Hallway Procedur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0381" y="4206239"/>
            <a:ext cx="2623437" cy="1534711"/>
          </a:xfrm>
          <a:prstGeom prst="rect">
            <a:avLst/>
          </a:prstGeom>
        </p:spPr>
      </p:pic>
    </p:spTree>
    <p:extLst>
      <p:ext uri="{BB962C8B-B14F-4D97-AF65-F5344CB8AC3E}">
        <p14:creationId xmlns:p14="http://schemas.microsoft.com/office/powerpoint/2010/main" val="1810709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1" y="860751"/>
            <a:ext cx="10368642" cy="3956852"/>
          </a:xfrm>
          <a:prstGeom prst="rect">
            <a:avLst/>
          </a:prstGeom>
        </p:spPr>
        <p:txBody>
          <a:bodyPr wrap="square">
            <a:spAutoFit/>
          </a:bodyPr>
          <a:lstStyle/>
          <a:p>
            <a:pPr algn="ctr">
              <a:lnSpc>
                <a:spcPct val="107000"/>
              </a:lnSpc>
              <a:spcAft>
                <a:spcPts val="800"/>
              </a:spcAft>
            </a:pP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Williams Avenue Elementary </a:t>
            </a:r>
            <a:r>
              <a:rPr lang="en-US" sz="3600" b="1" dirty="0" smtClean="0">
                <a:latin typeface="Times New Roman" panose="02020603050405020304" pitchFamily="18" charset="0"/>
                <a:ea typeface="Times New Roman" panose="02020603050405020304" pitchFamily="18" charset="0"/>
                <a:cs typeface="Times New Roman" panose="02020603050405020304" pitchFamily="18" charset="0"/>
              </a:rPr>
              <a:t>Guidance Program </a:t>
            </a:r>
          </a:p>
          <a:p>
            <a:pPr algn="ctr">
              <a:lnSpc>
                <a:spcPct val="107000"/>
              </a:lnSpc>
              <a:spcAft>
                <a:spcPts val="800"/>
              </a:spcAft>
            </a:pPr>
            <a:r>
              <a:rPr lang="en-US" sz="3600" dirty="0" smtClean="0">
                <a:latin typeface="Times New Roman" panose="02020603050405020304" pitchFamily="18" charset="0"/>
                <a:ea typeface="Times New Roman" panose="02020603050405020304" pitchFamily="18" charset="0"/>
                <a:cs typeface="Times New Roman" panose="02020603050405020304" pitchFamily="18" charset="0"/>
              </a:rPr>
              <a:t>is </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3600" dirty="0">
                <a:latin typeface="Times New Roman" panose="02020603050405020304" pitchFamily="18" charset="0"/>
                <a:ea typeface="Calibri" panose="020F0502020204030204" pitchFamily="34" charset="0"/>
                <a:cs typeface="Times New Roman" panose="02020603050405020304" pitchFamily="18" charset="0"/>
              </a:rPr>
              <a:t> prepare every</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a:latin typeface="Times New Roman" panose="02020603050405020304" pitchFamily="18" charset="0"/>
                <a:ea typeface="Calibri" panose="020F0502020204030204" pitchFamily="34" charset="0"/>
                <a:cs typeface="Times New Roman" panose="02020603050405020304" pitchFamily="18" charset="0"/>
              </a:rPr>
              <a:t>student socially, academically, and emotionally for whatever challenges he/she may face. </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We </a:t>
            </a:r>
            <a:r>
              <a:rPr lang="en-US" sz="3600" dirty="0">
                <a:latin typeface="Times New Roman" panose="02020603050405020304" pitchFamily="18" charset="0"/>
                <a:ea typeface="Calibri" panose="020F0502020204030204" pitchFamily="34" charset="0"/>
                <a:cs typeface="Times New Roman" panose="02020603050405020304" pitchFamily="18" charset="0"/>
              </a:rPr>
              <a:t>want to help guide and support learners in their life-long journey of developing </a:t>
            </a:r>
            <a:endParaRPr lang="en-US" sz="3600"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dirty="0" smtClean="0">
                <a:latin typeface="Times New Roman" panose="02020603050405020304" pitchFamily="18" charset="0"/>
                <a:ea typeface="Calibri" panose="020F0502020204030204" pitchFamily="34" charset="0"/>
                <a:cs typeface="Times New Roman" panose="02020603050405020304" pitchFamily="18" charset="0"/>
              </a:rPr>
              <a:t>their </a:t>
            </a:r>
            <a:r>
              <a:rPr lang="en-US" sz="3600" dirty="0">
                <a:latin typeface="Times New Roman" panose="02020603050405020304" pitchFamily="18" charset="0"/>
                <a:ea typeface="Calibri" panose="020F0502020204030204" pitchFamily="34" charset="0"/>
                <a:cs typeface="Times New Roman" panose="02020603050405020304" pitchFamily="18" charset="0"/>
              </a:rPr>
              <a:t>very best self.</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6999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49382"/>
            <a:ext cx="8911687" cy="783771"/>
          </a:xfrm>
        </p:spPr>
        <p:txBody>
          <a:bodyPr>
            <a:noAutofit/>
          </a:bodyPr>
          <a:lstStyle/>
          <a:p>
            <a:pPr algn="ctr"/>
            <a:r>
              <a:rPr lang="en-US" sz="4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Guidance </a:t>
            </a:r>
            <a:r>
              <a:rPr lang="en-US" sz="40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Program</a:t>
            </a:r>
            <a:r>
              <a:rPr lang="en-US" sz="4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sz="40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sz="4000" dirty="0">
              <a:solidFill>
                <a:schemeClr val="tx1"/>
              </a:solidFill>
            </a:endParaRPr>
          </a:p>
        </p:txBody>
      </p:sp>
      <p:sp>
        <p:nvSpPr>
          <p:cNvPr id="3" name="Content Placeholder 2"/>
          <p:cNvSpPr>
            <a:spLocks noGrp="1"/>
          </p:cNvSpPr>
          <p:nvPr>
            <p:ph idx="1"/>
          </p:nvPr>
        </p:nvSpPr>
        <p:spPr>
          <a:xfrm>
            <a:off x="2589212" y="1056904"/>
            <a:ext cx="8915400" cy="5643154"/>
          </a:xfrm>
        </p:spPr>
        <p:txBody>
          <a:bodyPr>
            <a:normAutofit lnSpcReduction="10000"/>
          </a:bodyPr>
          <a:lstStyle/>
          <a:p>
            <a:pPr marL="0" indent="0" algn="ctr">
              <a:lnSpc>
                <a:spcPct val="107000"/>
              </a:lnSpc>
              <a:spcBef>
                <a:spcPts val="0"/>
              </a:spcBef>
              <a:buNone/>
            </a:pPr>
            <a:r>
              <a:rPr lang="en-US" sz="20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Large Group Session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buNone/>
            </a:pP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 time a month for each </a:t>
            </a:r>
            <a:r>
              <a:rPr lang="en-US" sz="20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class)</a:t>
            </a:r>
          </a:p>
          <a:p>
            <a:pPr marL="0" indent="0" algn="ctr">
              <a:lnSpc>
                <a:spcPct val="107000"/>
              </a:lnSpc>
              <a:spcBef>
                <a:spcPts val="0"/>
              </a:spcBef>
              <a:buNone/>
            </a:pPr>
            <a:r>
              <a:rPr lang="en-US" sz="20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Second Step </a:t>
            </a:r>
            <a:r>
              <a:rPr lang="en-US" sz="20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P</a:t>
            </a:r>
            <a:r>
              <a:rPr lang="en-US" sz="20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rogram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Bef>
                <a:spcPts val="0"/>
              </a:spcBef>
              <a:buNone/>
            </a:pPr>
            <a:r>
              <a:rPr lang="en-US"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Directly </a:t>
            </a: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teaching students the skills that strengthen their ability :</a:t>
            </a: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0">
              <a:spcBef>
                <a:spcPts val="0"/>
              </a:spcBef>
              <a:buFont typeface="Symbol" panose="05050102010706020507" pitchFamily="18" charset="2"/>
              <a:buChar char=""/>
            </a:pPr>
            <a:r>
              <a:rPr lang="en-US" sz="2400" b="1" dirty="0">
                <a:solidFill>
                  <a:schemeClr val="tx1"/>
                </a:solidFill>
                <a:latin typeface="Frutiger-Bold"/>
                <a:cs typeface="Frutiger-Bold"/>
              </a:rPr>
              <a:t>Skills for Learning: </a:t>
            </a:r>
            <a:r>
              <a:rPr lang="en-US" sz="2400" dirty="0">
                <a:solidFill>
                  <a:schemeClr val="tx1"/>
                </a:solidFill>
                <a:latin typeface="Sabon-Roman"/>
                <a:cs typeface="Sabon-Roman"/>
              </a:rPr>
              <a:t>Students gain skills to help themselves learn, including how to focus their attention, listen carefully, use self-talk to stay on task, and be assertive when asking for help with schoolwork.</a:t>
            </a:r>
            <a:endParaRPr lang="en-US" sz="2400" dirty="0">
              <a:solidFill>
                <a:schemeClr val="tx1"/>
              </a:solidFill>
            </a:endParaRPr>
          </a:p>
          <a:p>
            <a:pPr lvl="0">
              <a:spcBef>
                <a:spcPts val="0"/>
              </a:spcBef>
              <a:buFont typeface="Symbol" panose="05050102010706020507" pitchFamily="18" charset="2"/>
              <a:buChar char=""/>
            </a:pPr>
            <a:r>
              <a:rPr lang="en-US" sz="2400" b="1" dirty="0">
                <a:solidFill>
                  <a:schemeClr val="tx1"/>
                </a:solidFill>
                <a:latin typeface="Frutiger-Bold"/>
                <a:cs typeface="Frutiger-Bold"/>
              </a:rPr>
              <a:t> Empathy: </a:t>
            </a:r>
            <a:r>
              <a:rPr lang="en-US" sz="2400" dirty="0">
                <a:solidFill>
                  <a:schemeClr val="tx1"/>
                </a:solidFill>
                <a:latin typeface="Sabon-Roman"/>
                <a:cs typeface="Sabon-Roman"/>
              </a:rPr>
              <a:t>Students learn to identify and understand their own and others’ feelings. Students also learn how to take another’s perspective and how to show compassion.</a:t>
            </a:r>
            <a:endParaRPr lang="en-US" sz="2400" dirty="0">
              <a:solidFill>
                <a:schemeClr val="tx1"/>
              </a:solidFill>
            </a:endParaRPr>
          </a:p>
          <a:p>
            <a:pPr lvl="0">
              <a:spcBef>
                <a:spcPts val="0"/>
              </a:spcBef>
              <a:buFont typeface="Symbol" panose="05050102010706020507" pitchFamily="18" charset="2"/>
              <a:buChar char=""/>
            </a:pPr>
            <a:r>
              <a:rPr lang="en-US" sz="2400" b="1" dirty="0">
                <a:solidFill>
                  <a:schemeClr val="tx1"/>
                </a:solidFill>
                <a:latin typeface="Frutiger-Bold"/>
                <a:cs typeface="Frutiger-Bold"/>
              </a:rPr>
              <a:t>Emotion Management: </a:t>
            </a:r>
            <a:r>
              <a:rPr lang="en-US" sz="2400" dirty="0">
                <a:solidFill>
                  <a:schemeClr val="tx1"/>
                </a:solidFill>
                <a:latin typeface="Sabon-Roman"/>
                <a:cs typeface="Sabon-Roman"/>
              </a:rPr>
              <a:t>Students learn specific skills for calming down when experiencing strong feelings, such as anxiety or anger.</a:t>
            </a:r>
            <a:endParaRPr lang="en-US" sz="2400" dirty="0">
              <a:solidFill>
                <a:schemeClr val="tx1"/>
              </a:solidFill>
            </a:endParaRPr>
          </a:p>
          <a:p>
            <a:pPr lvl="0">
              <a:spcBef>
                <a:spcPts val="0"/>
              </a:spcBef>
              <a:buFont typeface="Symbol" panose="05050102010706020507" pitchFamily="18" charset="2"/>
              <a:buChar char=""/>
            </a:pPr>
            <a:r>
              <a:rPr lang="en-US" sz="2400" b="1" dirty="0">
                <a:solidFill>
                  <a:schemeClr val="tx1"/>
                </a:solidFill>
                <a:latin typeface="Frutiger-Bold"/>
                <a:cs typeface="Frutiger-Bold"/>
              </a:rPr>
              <a:t>Problem Solving: </a:t>
            </a:r>
            <a:r>
              <a:rPr lang="en-US" sz="2400" dirty="0">
                <a:solidFill>
                  <a:schemeClr val="tx1"/>
                </a:solidFill>
                <a:latin typeface="Sabon-Roman"/>
                <a:cs typeface="Sabon-Roman"/>
              </a:rPr>
              <a:t>Students learn a process for solving problems with others in a positive way.</a:t>
            </a:r>
            <a:endParaRPr lang="en-US" sz="2400" dirty="0">
              <a:solidFill>
                <a:schemeClr val="tx1"/>
              </a:solidFill>
            </a:endParaRPr>
          </a:p>
          <a:p>
            <a:endParaRPr lang="en-US" dirty="0"/>
          </a:p>
        </p:txBody>
      </p:sp>
    </p:spTree>
    <p:extLst>
      <p:ext uri="{BB962C8B-B14F-4D97-AF65-F5344CB8AC3E}">
        <p14:creationId xmlns:p14="http://schemas.microsoft.com/office/powerpoint/2010/main" val="3193516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large group presentations</a:t>
            </a:r>
            <a:endParaRPr lang="en-US" dirty="0">
              <a:solidFill>
                <a:schemeClr val="tx1"/>
              </a:solidFill>
            </a:endParaRPr>
          </a:p>
        </p:txBody>
      </p:sp>
      <p:sp>
        <p:nvSpPr>
          <p:cNvPr id="3" name="Content Placeholder 2"/>
          <p:cNvSpPr>
            <a:spLocks noGrp="1"/>
          </p:cNvSpPr>
          <p:nvPr>
            <p:ph idx="1"/>
          </p:nvPr>
        </p:nvSpPr>
        <p:spPr>
          <a:xfrm>
            <a:off x="2589212" y="1294410"/>
            <a:ext cx="8915400" cy="4616812"/>
          </a:xfrm>
        </p:spPr>
        <p:txBody>
          <a:bodyPr>
            <a:normAutofit lnSpcReduction="10000"/>
          </a:bodyPr>
          <a:lstStyle/>
          <a:p>
            <a:pPr>
              <a:lnSpc>
                <a:spcPct val="107000"/>
              </a:lnSpc>
              <a:buFont typeface="Wingdings" panose="05000000000000000000" pitchFamily="2" charset="2"/>
              <a:buChar char="§"/>
            </a:pPr>
            <a:r>
              <a:rPr lang="en-US" sz="3200" dirty="0">
                <a:latin typeface="Times New Roman" panose="02020603050405020304" pitchFamily="18" charset="0"/>
                <a:ea typeface="Calibri" panose="020F0502020204030204" pitchFamily="34" charset="0"/>
                <a:cs typeface="Times New Roman" panose="02020603050405020304" pitchFamily="18" charset="0"/>
              </a:rPr>
              <a:t>Erin’s Law review with </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students   </a:t>
            </a:r>
            <a:r>
              <a:rPr lang="en-US" sz="3200" dirty="0">
                <a:latin typeface="Times New Roman" panose="02020603050405020304" pitchFamily="18" charset="0"/>
                <a:ea typeface="Calibri" panose="020F0502020204030204" pitchFamily="34" charset="0"/>
                <a:cs typeface="Times New Roman" panose="02020603050405020304" pitchFamily="18" charset="0"/>
              </a:rPr>
              <a:t>(Power point on abuse) </a:t>
            </a:r>
            <a:endParaRPr lang="en-US" sz="3200" dirty="0" smtClean="0">
              <a:latin typeface="Times New Roman" panose="02020603050405020304" pitchFamily="18"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
            </a:pPr>
            <a:r>
              <a:rPr lang="en-US" sz="2100" b="1" dirty="0">
                <a:latin typeface="Times New Roman" panose="02020603050405020304" pitchFamily="18" charset="0"/>
                <a:ea typeface="Calibri" panose="020F0502020204030204" pitchFamily="34" charset="0"/>
                <a:cs typeface="Times New Roman" panose="02020603050405020304" pitchFamily="18" charset="0"/>
              </a:rPr>
              <a:t>Physical abuse</a:t>
            </a:r>
            <a:r>
              <a:rPr lang="en-US" sz="2100" dirty="0">
                <a:latin typeface="Times New Roman" panose="02020603050405020304" pitchFamily="18" charset="0"/>
                <a:ea typeface="Calibri" panose="020F0502020204030204" pitchFamily="34" charset="0"/>
                <a:cs typeface="Times New Roman" panose="02020603050405020304" pitchFamily="18" charset="0"/>
              </a:rPr>
              <a:t> </a:t>
            </a:r>
          </a:p>
          <a:p>
            <a:pPr lvl="1">
              <a:spcBef>
                <a:spcPts val="0"/>
              </a:spcBef>
              <a:buFont typeface="Wingdings" panose="05000000000000000000" pitchFamily="2" charset="2"/>
              <a:buChar char="§"/>
            </a:pPr>
            <a:r>
              <a:rPr lang="en-US" sz="2100" b="1" dirty="0">
                <a:latin typeface="Times New Roman" panose="02020603050405020304" pitchFamily="18" charset="0"/>
                <a:ea typeface="Calibri" panose="020F0502020204030204" pitchFamily="34" charset="0"/>
                <a:cs typeface="Times New Roman" panose="02020603050405020304" pitchFamily="18" charset="0"/>
              </a:rPr>
              <a:t>Neglect</a:t>
            </a:r>
            <a:r>
              <a:rPr lang="en-US" sz="2100" dirty="0">
                <a:latin typeface="Times New Roman" panose="02020603050405020304" pitchFamily="18" charset="0"/>
                <a:ea typeface="Calibri" panose="020F0502020204030204" pitchFamily="34" charset="0"/>
                <a:cs typeface="Times New Roman" panose="02020603050405020304" pitchFamily="18" charset="0"/>
              </a:rPr>
              <a:t>  </a:t>
            </a:r>
          </a:p>
          <a:p>
            <a:pPr lvl="1">
              <a:spcBef>
                <a:spcPts val="0"/>
              </a:spcBef>
              <a:buFont typeface="Wingdings" panose="05000000000000000000" pitchFamily="2" charset="2"/>
              <a:buChar char="§"/>
            </a:pPr>
            <a:r>
              <a:rPr lang="en-US" sz="2100" b="1" dirty="0">
                <a:latin typeface="Times New Roman" panose="02020603050405020304" pitchFamily="18" charset="0"/>
                <a:ea typeface="Calibri" panose="020F0502020204030204" pitchFamily="34" charset="0"/>
                <a:cs typeface="Times New Roman" panose="02020603050405020304" pitchFamily="18" charset="0"/>
              </a:rPr>
              <a:t>Emotional abuse</a:t>
            </a:r>
            <a:endParaRPr lang="en-US" sz="2100" dirty="0">
              <a:latin typeface="Times New Roman" panose="02020603050405020304" pitchFamily="18"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
            </a:pPr>
            <a:r>
              <a:rPr lang="en-US" sz="2100" b="1" dirty="0">
                <a:latin typeface="Times New Roman" panose="02020603050405020304" pitchFamily="18" charset="0"/>
                <a:ea typeface="Calibri" panose="020F0502020204030204" pitchFamily="34" charset="0"/>
              </a:rPr>
              <a:t>Sexual </a:t>
            </a:r>
            <a:r>
              <a:rPr lang="en-US" sz="2100" b="1" dirty="0" smtClean="0">
                <a:latin typeface="Times New Roman" panose="02020603050405020304" pitchFamily="18" charset="0"/>
                <a:ea typeface="Calibri" panose="020F0502020204030204" pitchFamily="34" charset="0"/>
              </a:rPr>
              <a:t>abuse</a:t>
            </a:r>
          </a:p>
          <a:p>
            <a:pPr marL="457200" lvl="1" indent="0">
              <a:spcBef>
                <a:spcPts val="0"/>
              </a:spcBef>
              <a:buNone/>
            </a:pPr>
            <a:endParaRPr lang="en-US" b="1" dirty="0" smtClean="0">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buFont typeface="Wingdings" panose="05000000000000000000" pitchFamily="2" charset="2"/>
              <a:buChar char="§"/>
            </a:pPr>
            <a:r>
              <a:rPr lang="en-US" sz="3200" b="1" dirty="0">
                <a:latin typeface="Times New Roman" panose="02020603050405020304" pitchFamily="18" charset="0"/>
                <a:ea typeface="Calibri" panose="020F0502020204030204" pitchFamily="34" charset="0"/>
                <a:cs typeface="Times New Roman" panose="02020603050405020304" pitchFamily="18" charset="0"/>
              </a:rPr>
              <a:t>Jason Foundation </a:t>
            </a:r>
            <a:endParaRPr lang="en-US" sz="3200" b="1" dirty="0" smtClean="0">
              <a:latin typeface="Times New Roman" panose="02020603050405020304" pitchFamily="18"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
            </a:pPr>
            <a:r>
              <a:rPr lang="en-US" sz="2100" dirty="0" smtClean="0">
                <a:latin typeface="Times New Roman" panose="02020603050405020304" pitchFamily="18" charset="0"/>
                <a:ea typeface="Calibri" panose="020F0502020204030204" pitchFamily="34" charset="0"/>
                <a:cs typeface="Times New Roman" panose="02020603050405020304" pitchFamily="18" charset="0"/>
              </a:rPr>
              <a:t>dealing </a:t>
            </a:r>
            <a:r>
              <a:rPr lang="en-US" sz="2100" dirty="0">
                <a:latin typeface="Times New Roman" panose="02020603050405020304" pitchFamily="18" charset="0"/>
                <a:ea typeface="Calibri" panose="020F0502020204030204" pitchFamily="34" charset="0"/>
                <a:cs typeface="Times New Roman" panose="02020603050405020304" pitchFamily="18" charset="0"/>
              </a:rPr>
              <a:t>with suicide is address in a small way.  This is a subject that is very sensitivity.  Working with 8 and 9-year-old students I talked to them during Erin’s law presentation and Drug Prevention presentation about being good to our ourselves and not hurting our self.  We discuss what to do if we feel sad or confused and when to ask for help when it is needed.   </a:t>
            </a: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457200" lvl="1" indent="0">
              <a:spcBef>
                <a:spcPts val="0"/>
              </a:spcBef>
              <a:buNone/>
            </a:pPr>
            <a:endParaRPr lang="en-US" sz="2100" b="1" dirty="0">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buFont typeface="Wingdings" panose="05000000000000000000" pitchFamily="2" charset="2"/>
              <a:buChar cha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lvl="1">
              <a:lnSpc>
                <a:spcPct val="107000"/>
              </a:lnSpc>
              <a:buFont typeface="Wingdings" panose="05000000000000000000" pitchFamily="2" charset="2"/>
              <a:buChar cha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50000"/>
              </a:lnSpc>
              <a:buFont typeface="Wingdings" panose="05000000000000000000" pitchFamily="2" charset="2"/>
              <a:buChar char="§"/>
            </a:pPr>
            <a:endParaRPr lang="en-US" sz="20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4771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467" y="449543"/>
            <a:ext cx="8911687" cy="1280890"/>
          </a:xfrm>
        </p:spPr>
        <p:txBody>
          <a:bodyPr>
            <a:normAutofit fontScale="90000"/>
          </a:bodyPr>
          <a:lstStyle/>
          <a:p>
            <a:pPr algn="ctr">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Bulling and Drug Awareness topics (October) </a:t>
            </a:r>
            <a:br>
              <a:rPr lang="en-US" dirty="0">
                <a:latin typeface="Times New Roman" panose="02020603050405020304" pitchFamily="18" charset="0"/>
                <a:ea typeface="Calibri" panose="020F0502020204030204" pitchFamily="34" charset="0"/>
                <a:cs typeface="Times New Roman" panose="02020603050405020304" pitchFamily="18" charset="0"/>
              </a:rPr>
            </a:br>
            <a:r>
              <a:rPr lang="en-US" sz="2800" dirty="0">
                <a:latin typeface="Times New Roman" panose="02020603050405020304" pitchFamily="18" charset="0"/>
                <a:ea typeface="Calibri" panose="020F0502020204030204" pitchFamily="34" charset="0"/>
                <a:cs typeface="Times New Roman" panose="02020603050405020304" pitchFamily="18" charset="0"/>
              </a:rPr>
              <a:t/>
            </a:r>
            <a:br>
              <a:rPr lang="en-US" sz="2800" dirty="0">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2028305" y="1404851"/>
            <a:ext cx="9476307" cy="4506371"/>
          </a:xfrm>
        </p:spPr>
        <p:txBody>
          <a:bodyPr>
            <a:normAutofit/>
          </a:bodyPr>
          <a:lstStyle/>
          <a:p>
            <a:pPr lvl="1">
              <a:spcBef>
                <a:spcPts val="0"/>
              </a:spcBef>
              <a:buFont typeface="Wingdings" panose="05000000000000000000" pitchFamily="2" charset="2"/>
              <a:buChar char="§"/>
            </a:pP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Red </a:t>
            </a:r>
            <a:r>
              <a:rPr lang="en-US" sz="2400" dirty="0">
                <a:latin typeface="Times New Roman" panose="02020603050405020304" pitchFamily="18" charset="0"/>
                <a:ea typeface="Calibri" panose="020F0502020204030204" pitchFamily="34" charset="0"/>
                <a:cs typeface="Times New Roman" panose="02020603050405020304" pitchFamily="18" charset="0"/>
              </a:rPr>
              <a:t>Ribbon Week </a:t>
            </a:r>
            <a:r>
              <a:rPr lang="en-US" sz="2400"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October </a:t>
            </a:r>
            <a:r>
              <a:rPr lang="en-US" sz="2400"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26-30 </a:t>
            </a:r>
            <a:r>
              <a:rPr lang="en-US" sz="1900" u="sng" dirty="0">
                <a:latin typeface="Times New Roman" panose="02020603050405020304" pitchFamily="18" charset="0"/>
                <a:ea typeface="Calibri" panose="020F0502020204030204" pitchFamily="34" charset="0"/>
                <a:cs typeface="Times New Roman" panose="02020603050405020304" pitchFamily="18" charset="0"/>
              </a:rPr>
              <a:t>(The national awareness days are October </a:t>
            </a:r>
            <a:r>
              <a:rPr lang="en-US" sz="1900" u="sng" dirty="0" smtClean="0">
                <a:latin typeface="Times New Roman" panose="02020603050405020304" pitchFamily="18" charset="0"/>
                <a:ea typeface="Calibri" panose="020F0502020204030204" pitchFamily="34" charset="0"/>
                <a:cs typeface="Times New Roman" panose="02020603050405020304" pitchFamily="18" charset="0"/>
              </a:rPr>
              <a:t>23-31</a:t>
            </a:r>
            <a:r>
              <a:rPr lang="en-US" sz="1900" u="sng" dirty="0">
                <a:latin typeface="Times New Roman" panose="02020603050405020304" pitchFamily="18" charset="0"/>
                <a:ea typeface="Calibri" panose="020F0502020204030204" pitchFamily="34" charset="0"/>
                <a:cs typeface="Times New Roman" panose="02020603050405020304" pitchFamily="18" charset="0"/>
              </a:rPr>
              <a:t>)</a:t>
            </a:r>
          </a:p>
          <a:p>
            <a:pPr lvl="1">
              <a:spcBef>
                <a:spcPts val="0"/>
              </a:spcBef>
              <a:buFont typeface="Wingdings" panose="05000000000000000000" pitchFamily="2" charset="2"/>
              <a:buChar char="§"/>
            </a:pPr>
            <a:endParaRPr lang="en-US" sz="1900" dirty="0" smtClean="0">
              <a:latin typeface="Times New Roman" panose="02020603050405020304" pitchFamily="18"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
            </a:pPr>
            <a:endParaRPr lang="en-US" sz="1900" dirty="0">
              <a:latin typeface="Times New Roman" panose="02020603050405020304" pitchFamily="18"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
            </a:pPr>
            <a:endParaRPr lang="en-US" sz="1900" dirty="0" smtClean="0">
              <a:latin typeface="Times New Roman" panose="02020603050405020304" pitchFamily="18" charset="0"/>
              <a:ea typeface="Calibri" panose="020F0502020204030204" pitchFamily="34" charset="0"/>
              <a:cs typeface="Times New Roman" panose="02020603050405020304" pitchFamily="18" charset="0"/>
            </a:endParaRPr>
          </a:p>
          <a:p>
            <a:pPr lvl="1">
              <a:spcBef>
                <a:spcPts val="0"/>
              </a:spcBef>
              <a:buFont typeface="Wingdings" panose="05000000000000000000" pitchFamily="2" charset="2"/>
              <a:buChar char="§"/>
            </a:pPr>
            <a:r>
              <a:rPr lang="en-US" sz="1900" dirty="0" smtClean="0">
                <a:latin typeface="Times New Roman" panose="02020603050405020304" pitchFamily="18" charset="0"/>
                <a:ea typeface="Calibri" panose="020F0502020204030204" pitchFamily="34" charset="0"/>
                <a:cs typeface="Times New Roman" panose="02020603050405020304" pitchFamily="18" charset="0"/>
              </a:rPr>
              <a:t>I </a:t>
            </a:r>
            <a:r>
              <a:rPr lang="en-US" sz="1900" dirty="0">
                <a:latin typeface="Times New Roman" panose="02020603050405020304" pitchFamily="18" charset="0"/>
                <a:ea typeface="Calibri" panose="020F0502020204030204" pitchFamily="34" charset="0"/>
                <a:cs typeface="Times New Roman" panose="02020603050405020304" pitchFamily="18" charset="0"/>
              </a:rPr>
              <a:t>address Bullying </a:t>
            </a:r>
            <a:r>
              <a:rPr lang="en-US" sz="1900" dirty="0" smtClean="0">
                <a:latin typeface="Times New Roman" panose="02020603050405020304" pitchFamily="18" charset="0"/>
                <a:ea typeface="Calibri" panose="020F0502020204030204" pitchFamily="34" charset="0"/>
                <a:cs typeface="Times New Roman" panose="02020603050405020304" pitchFamily="18" charset="0"/>
              </a:rPr>
              <a:t>several times throughout the school year.  (usually in October, November, and December) </a:t>
            </a:r>
            <a:endParaRPr lang="en-US" sz="1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smtClean="0"/>
          </a:p>
          <a:p>
            <a:pPr marL="0" indent="0">
              <a:buNone/>
            </a:pPr>
            <a:endParaRPr lang="en-US" dirty="0"/>
          </a:p>
          <a:p>
            <a:pPr marL="0" indent="0">
              <a:buNone/>
            </a:pPr>
            <a:r>
              <a:rPr lang="en-US" dirty="0" smtClean="0"/>
              <a:t>                               </a:t>
            </a:r>
            <a:endParaRPr lang="en-US" dirty="0"/>
          </a:p>
        </p:txBody>
      </p:sp>
      <p:pic>
        <p:nvPicPr>
          <p:cNvPr id="4" name="Picture 3" descr="HIV/AIDS - Wikipedi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20258" y="2203186"/>
            <a:ext cx="636643" cy="965109"/>
          </a:xfrm>
          <a:prstGeom prst="rect">
            <a:avLst/>
          </a:prstGeom>
        </p:spPr>
      </p:pic>
      <p:pic>
        <p:nvPicPr>
          <p:cNvPr id="5" name="Picture 4" descr="&lt;strong&gt;Bully Free&lt;/strong&gt; is the Way to Be! | Henrico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8733" y="3981795"/>
            <a:ext cx="2439694" cy="1005839"/>
          </a:xfrm>
          <a:prstGeom prst="rect">
            <a:avLst/>
          </a:prstGeom>
        </p:spPr>
      </p:pic>
    </p:spTree>
    <p:extLst>
      <p:ext uri="{BB962C8B-B14F-4D97-AF65-F5344CB8AC3E}">
        <p14:creationId xmlns:p14="http://schemas.microsoft.com/office/powerpoint/2010/main" val="4234725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Possible Large group Presentations </a:t>
            </a:r>
            <a:br>
              <a:rPr lang="en-US" dirty="0" smtClean="0"/>
            </a:br>
            <a:r>
              <a:rPr lang="en-US" dirty="0" smtClean="0"/>
              <a:t>(if we are permitted)</a:t>
            </a:r>
            <a:endParaRPr lang="en-US" dirty="0"/>
          </a:p>
        </p:txBody>
      </p:sp>
      <p:sp>
        <p:nvSpPr>
          <p:cNvPr id="3" name="Content Placeholder 2"/>
          <p:cNvSpPr>
            <a:spLocks noGrp="1"/>
          </p:cNvSpPr>
          <p:nvPr>
            <p:ph idx="1"/>
          </p:nvPr>
        </p:nvSpPr>
        <p:spPr/>
        <p:txBody>
          <a:bodyPr/>
          <a:lstStyle/>
          <a:p>
            <a:r>
              <a:rPr lang="en-US" dirty="0" smtClean="0"/>
              <a:t>Local Authors</a:t>
            </a:r>
          </a:p>
          <a:p>
            <a:r>
              <a:rPr lang="en-US" dirty="0" smtClean="0"/>
              <a:t>Local Dentist</a:t>
            </a:r>
          </a:p>
          <a:p>
            <a:r>
              <a:rPr lang="en-US" dirty="0" smtClean="0"/>
              <a:t>Resource Officer presentation</a:t>
            </a:r>
            <a:endParaRPr lang="en-US" dirty="0"/>
          </a:p>
        </p:txBody>
      </p:sp>
    </p:spTree>
    <p:extLst>
      <p:ext uri="{BB962C8B-B14F-4D97-AF65-F5344CB8AC3E}">
        <p14:creationId xmlns:p14="http://schemas.microsoft.com/office/powerpoint/2010/main" val="2656909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2598" y="223814"/>
            <a:ext cx="8911687" cy="1280890"/>
          </a:xfrm>
        </p:spPr>
        <p:txBody>
          <a:bodyPr/>
          <a:lstStyle/>
          <a:p>
            <a:pPr algn="ct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Small Group Sessions: </a:t>
            </a:r>
            <a:r>
              <a:rPr lang="en-US"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as needed</a:t>
            </a: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tx1"/>
              </a:solidFill>
            </a:endParaRPr>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Making </a:t>
            </a: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and keeping friends </a:t>
            </a:r>
            <a:r>
              <a:rPr lang="en-US" b="1"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Reflecting on the characteristics of good friends.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Self Esteem</a:t>
            </a:r>
            <a:r>
              <a:rPr lang="en-US"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 Small group sessions to boost student’s confidence.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Anxiety</a:t>
            </a:r>
            <a:r>
              <a:rPr lang="en-US" dirty="0">
                <a:latin typeface="Times New Roman" panose="02020603050405020304" pitchFamily="18" charset="0"/>
                <a:ea typeface="Calibri" panose="020F0502020204030204" pitchFamily="34" charset="0"/>
                <a:cs typeface="Times New Roman" panose="02020603050405020304" pitchFamily="18" charset="0"/>
              </a:rPr>
              <a:t> – Providing student with the tools they need to overcome their anxious feelings.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Being Respectful</a:t>
            </a:r>
            <a:r>
              <a:rPr lang="en-US"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 small group sessions learning what respect looks like in the classroom and other places throughout school. </a:t>
            </a: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Anger </a:t>
            </a:r>
            <a:r>
              <a:rPr lang="en-US"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management</a:t>
            </a:r>
            <a:r>
              <a:rPr lang="en-US"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 small group sessions to help students learn how to identify and appropriately express their anger. </a:t>
            </a:r>
            <a:endParaRPr lang="en-US" dirty="0" smtClean="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Behavior</a:t>
            </a:r>
            <a:r>
              <a:rPr lang="en-US" dirty="0" smtClean="0">
                <a:latin typeface="Times New Roman" panose="02020603050405020304" pitchFamily="18" charset="0"/>
                <a:ea typeface="Calibri" panose="020F0502020204030204" pitchFamily="34" charset="0"/>
                <a:cs typeface="Times New Roman" panose="02020603050405020304" pitchFamily="18" charset="0"/>
              </a:rPr>
              <a:t>  – small group or individual sessions to help students with overall behavior. </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descr="Wednesday whimsies - The IPKa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7108" y="1018560"/>
            <a:ext cx="1236172" cy="800592"/>
          </a:xfrm>
          <a:prstGeom prst="rect">
            <a:avLst/>
          </a:prstGeom>
        </p:spPr>
      </p:pic>
      <p:pic>
        <p:nvPicPr>
          <p:cNvPr id="5" name="Picture 4" descr="Hopes and Dreams: My Writing and My Sons | The challenges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1463" y="1006711"/>
            <a:ext cx="1759473" cy="969665"/>
          </a:xfrm>
          <a:prstGeom prst="rect">
            <a:avLst/>
          </a:prstGeom>
        </p:spPr>
      </p:pic>
      <p:pic>
        <p:nvPicPr>
          <p:cNvPr id="6" name="Picture 5" descr="Teaching and Technology | Riding the wave of the future ..."/>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32001" y="842020"/>
            <a:ext cx="1463040" cy="1097280"/>
          </a:xfrm>
          <a:prstGeom prst="rect">
            <a:avLst/>
          </a:prstGeom>
        </p:spPr>
      </p:pic>
      <p:pic>
        <p:nvPicPr>
          <p:cNvPr id="7" name="Picture 6" descr="アンガーマネジメント - Wikipedia"/>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2044" y="5536276"/>
            <a:ext cx="4721629" cy="1177636"/>
          </a:xfrm>
          <a:prstGeom prst="rect">
            <a:avLst/>
          </a:prstGeom>
        </p:spPr>
      </p:pic>
    </p:spTree>
    <p:extLst>
      <p:ext uri="{BB962C8B-B14F-4D97-AF65-F5344CB8AC3E}">
        <p14:creationId xmlns:p14="http://schemas.microsoft.com/office/powerpoint/2010/main" val="279921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119</TotalTime>
  <Words>540</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Century Gothic</vt:lpstr>
      <vt:lpstr>Frutiger-Bold</vt:lpstr>
      <vt:lpstr>Sabon-Roman</vt:lpstr>
      <vt:lpstr>Symbol</vt:lpstr>
      <vt:lpstr>Times New Roman</vt:lpstr>
      <vt:lpstr>Wingdings</vt:lpstr>
      <vt:lpstr>Wingdings 3</vt:lpstr>
      <vt:lpstr>Wisp</vt:lpstr>
      <vt:lpstr>School Counseling Program </vt:lpstr>
      <vt:lpstr>PowerPoint Presentation</vt:lpstr>
      <vt:lpstr>PowerPoint Presentation</vt:lpstr>
      <vt:lpstr>PowerPoint Presentation</vt:lpstr>
      <vt:lpstr>Guidance Program </vt:lpstr>
      <vt:lpstr>Continue:  large group presentations</vt:lpstr>
      <vt:lpstr>Bulling and Drug Awareness topics (October)   </vt:lpstr>
      <vt:lpstr>Possible Large group Presentations  (if we are permitted)</vt:lpstr>
      <vt:lpstr>Small Group Sessions: as needed  </vt:lpstr>
      <vt:lpstr>Individual Groups as needed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Counseling Program</dc:title>
  <dc:creator>Teresa Barksdale</dc:creator>
  <cp:lastModifiedBy>Kelley Chapman</cp:lastModifiedBy>
  <cp:revision>20</cp:revision>
  <dcterms:created xsi:type="dcterms:W3CDTF">2017-09-18T17:06:31Z</dcterms:created>
  <dcterms:modified xsi:type="dcterms:W3CDTF">2020-10-06T14:04:28Z</dcterms:modified>
</cp:coreProperties>
</file>